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 snapToGrid="0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9/1/22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439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72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309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9/1/22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17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077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376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9/1/22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1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9/1/22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331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9/1/22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9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141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370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9/1/22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FEFB226-5C0B-20A0-3D95-F77990BC3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589788"/>
            <a:ext cx="4884481" cy="2510921"/>
          </a:xfrm>
        </p:spPr>
        <p:txBody>
          <a:bodyPr>
            <a:normAutofit/>
          </a:bodyPr>
          <a:lstStyle/>
          <a:p>
            <a:r>
              <a:rPr lang="fr-FR"/>
              <a:t>Ecole académique de la formation continue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521E3F-0409-3D4C-4520-C875D2586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4884481" cy="2058352"/>
          </a:xfrm>
        </p:spPr>
        <p:txBody>
          <a:bodyPr>
            <a:normAutofit/>
          </a:bodyPr>
          <a:lstStyle/>
          <a:p>
            <a:r>
              <a:rPr lang="fr-FR"/>
              <a:t>Une nouvelle école pour accompagner votre développement professionnel</a:t>
            </a:r>
          </a:p>
        </p:txBody>
      </p:sp>
      <p:grpSp>
        <p:nvGrpSpPr>
          <p:cNvPr id="17" name="Graphic 78">
            <a:extLst>
              <a:ext uri="{FF2B5EF4-FFF2-40B4-BE49-F238E27FC236}">
                <a16:creationId xmlns:a16="http://schemas.microsoft.com/office/drawing/2014/main" id="{06B4C967-D337-479B-87CA-7587B7FCF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352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8" name="Graphic 78">
              <a:extLst>
                <a:ext uri="{FF2B5EF4-FFF2-40B4-BE49-F238E27FC236}">
                  <a16:creationId xmlns:a16="http://schemas.microsoft.com/office/drawing/2014/main" id="{6EF1A9DB-7052-4254-8534-9AAED6F6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aphic 78">
              <a:extLst>
                <a:ext uri="{FF2B5EF4-FFF2-40B4-BE49-F238E27FC236}">
                  <a16:creationId xmlns:a16="http://schemas.microsoft.com/office/drawing/2014/main" id="{55D44775-F9E3-4142-8CDB-277AEF2F3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0" name="Graphic 78">
                <a:extLst>
                  <a:ext uri="{FF2B5EF4-FFF2-40B4-BE49-F238E27FC236}">
                    <a16:creationId xmlns:a16="http://schemas.microsoft.com/office/drawing/2014/main" id="{93BB9C83-6DC3-450C-BFAD-0CB5EAD294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Graphic 78">
                <a:extLst>
                  <a:ext uri="{FF2B5EF4-FFF2-40B4-BE49-F238E27FC236}">
                    <a16:creationId xmlns:a16="http://schemas.microsoft.com/office/drawing/2014/main" id="{4E01AF91-A65B-4AE1-96C9-4168BD8F90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Graphic 78">
                <a:extLst>
                  <a:ext uri="{FF2B5EF4-FFF2-40B4-BE49-F238E27FC236}">
                    <a16:creationId xmlns:a16="http://schemas.microsoft.com/office/drawing/2014/main" id="{0AD45C08-DFB9-441F-A901-BCB9B03058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Graphic 78">
                <a:extLst>
                  <a:ext uri="{FF2B5EF4-FFF2-40B4-BE49-F238E27FC236}">
                    <a16:creationId xmlns:a16="http://schemas.microsoft.com/office/drawing/2014/main" id="{E05BEC0E-4EE4-42C4-BF0B-15F9AC5181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52C2BA4-3BBE-4D22-A0D9-8D2A7B8F1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918708"/>
            <a:ext cx="4187283" cy="93929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8D115F8-FA56-FA29-82DA-86CE85568C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6"/>
          <a:stretch/>
        </p:blipFill>
        <p:spPr>
          <a:xfrm>
            <a:off x="5961842" y="656366"/>
            <a:ext cx="5683149" cy="5545267"/>
          </a:xfrm>
          <a:prstGeom prst="rect">
            <a:avLst/>
          </a:pr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2AA7049-B18D-49D6-AD7D-DBB9E19F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713190" y="-534982"/>
            <a:ext cx="943826" cy="201379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850DB66-16D1-4953-A6E3-FCA3DC5F2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35690" y="349252"/>
            <a:ext cx="886142" cy="693398"/>
            <a:chOff x="10948005" y="3379098"/>
            <a:chExt cx="868640" cy="679702"/>
          </a:xfrm>
          <a:solidFill>
            <a:schemeClr val="accent6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698AB2F-1D17-4249-81CB-9A41D46B8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5301961-8687-4ADB-8043-4065F470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2" name="Graphic 15">
              <a:extLst>
                <a:ext uri="{FF2B5EF4-FFF2-40B4-BE49-F238E27FC236}">
                  <a16:creationId xmlns:a16="http://schemas.microsoft.com/office/drawing/2014/main" id="{9DC20816-893A-4201-AA91-22F71E46F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15">
              <a:extLst>
                <a:ext uri="{FF2B5EF4-FFF2-40B4-BE49-F238E27FC236}">
                  <a16:creationId xmlns:a16="http://schemas.microsoft.com/office/drawing/2014/main" id="{866D1F4E-BA21-44F3-A97A-E979C5FE7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35EADCB-1DB5-4B69-892B-14567F528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5382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0204C2-C69E-374B-7004-7B9ECC4B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9"/>
            <a:ext cx="10077556" cy="8732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800" dirty="0"/>
              <a:t>Comment candidater à un parcours de formation?</a:t>
            </a:r>
          </a:p>
        </p:txBody>
      </p:sp>
      <p:pic>
        <p:nvPicPr>
          <p:cNvPr id="1025" name="Picture 1" descr="page3image2140373680">
            <a:extLst>
              <a:ext uri="{FF2B5EF4-FFF2-40B4-BE49-F238E27FC236}">
                <a16:creationId xmlns:a16="http://schemas.microsoft.com/office/drawing/2014/main" id="{60B13FB7-2102-6A9B-B4FD-17B3C5CC1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693821"/>
            <a:ext cx="10999787" cy="147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3image2140373680">
            <a:extLst>
              <a:ext uri="{FF2B5EF4-FFF2-40B4-BE49-F238E27FC236}">
                <a16:creationId xmlns:a16="http://schemas.microsoft.com/office/drawing/2014/main" id="{211FCBDA-8643-2425-D880-3D13AC205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11687175" cy="218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970580B-3B8B-9F30-40DC-FB57A036C61A}"/>
              </a:ext>
            </a:extLst>
          </p:cNvPr>
          <p:cNvSpPr txBox="1"/>
          <p:nvPr/>
        </p:nvSpPr>
        <p:spPr>
          <a:xfrm>
            <a:off x="504825" y="1763521"/>
            <a:ext cx="11553987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282677"/>
                </a:solidFill>
                <a:effectLst/>
                <a:latin typeface="Wingdings" pitchFamily="2" charset="2"/>
              </a:rPr>
              <a:t> </a:t>
            </a:r>
            <a:r>
              <a:rPr lang="fr-FR" sz="1800" b="1" dirty="0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Pour candidater à une formation : </a:t>
            </a:r>
            <a:endParaRPr lang="fr-FR" dirty="0"/>
          </a:p>
          <a:p>
            <a:r>
              <a:rPr lang="fr-FR" sz="1800" dirty="0">
                <a:effectLst/>
                <a:latin typeface="Wingdings" pitchFamily="2" charset="2"/>
              </a:rPr>
              <a:t> </a:t>
            </a:r>
            <a:r>
              <a:rPr lang="fr-FR" sz="1800" dirty="0">
                <a:effectLst/>
                <a:latin typeface="ArialMT"/>
              </a:rPr>
              <a:t>Consulter l‘offre de parcours de formation sur la page de L’</a:t>
            </a:r>
            <a:r>
              <a:rPr lang="fr-FR" sz="1800" dirty="0" err="1">
                <a:effectLst/>
                <a:latin typeface="ArialMT"/>
              </a:rPr>
              <a:t>École</a:t>
            </a:r>
            <a:r>
              <a:rPr lang="fr-FR" sz="1800" dirty="0">
                <a:effectLst/>
                <a:latin typeface="ArialMT"/>
              </a:rPr>
              <a:t> académique de la formation continue sur le site académique afin d’obtenir les codes GAIA (dispositif et module) permettant d’</a:t>
            </a:r>
            <a:r>
              <a:rPr lang="fr-FR" sz="1800" dirty="0" err="1">
                <a:effectLst/>
                <a:latin typeface="ArialMT"/>
              </a:rPr>
              <a:t>accéder</a:t>
            </a:r>
            <a:r>
              <a:rPr lang="fr-FR" sz="1800" dirty="0">
                <a:effectLst/>
                <a:latin typeface="ArialMT"/>
              </a:rPr>
              <a:t> aux descriptifs des formations et d’y candidater. </a:t>
            </a:r>
            <a:endParaRPr lang="fr-FR" dirty="0"/>
          </a:p>
          <a:p>
            <a:r>
              <a:rPr lang="fr-FR" sz="1800" dirty="0">
                <a:effectLst/>
                <a:latin typeface="Wingdings" pitchFamily="2" charset="2"/>
              </a:rPr>
              <a:t> </a:t>
            </a:r>
            <a:r>
              <a:rPr lang="fr-FR" sz="1800" b="1" dirty="0">
                <a:effectLst/>
                <a:latin typeface="Arial" panose="020B0604020202020204" pitchFamily="34" charset="0"/>
              </a:rPr>
              <a:t>Candidater via le portail ARENA </a:t>
            </a:r>
            <a:r>
              <a:rPr lang="fr-FR" sz="1800" dirty="0">
                <a:effectLst/>
                <a:latin typeface="ArialMT"/>
              </a:rPr>
              <a:t>: </a:t>
            </a:r>
            <a:r>
              <a:rPr lang="fr-FR" sz="1800" dirty="0">
                <a:solidFill>
                  <a:srgbClr val="0560BF"/>
                </a:solidFill>
                <a:effectLst/>
                <a:latin typeface="ArialMT"/>
              </a:rPr>
              <a:t>https://</a:t>
            </a:r>
            <a:r>
              <a:rPr lang="fr-FR" sz="1800" dirty="0" err="1">
                <a:solidFill>
                  <a:srgbClr val="0560BF"/>
                </a:solidFill>
                <a:effectLst/>
                <a:latin typeface="ArialMT"/>
              </a:rPr>
              <a:t>externet.ac-creteil.fr</a:t>
            </a:r>
            <a:r>
              <a:rPr lang="fr-FR" sz="1800" dirty="0">
                <a:solidFill>
                  <a:srgbClr val="0560BF"/>
                </a:solidFill>
                <a:effectLst/>
                <a:latin typeface="ArialMT"/>
              </a:rPr>
              <a:t> </a:t>
            </a:r>
            <a:endParaRPr lang="fr-FR" dirty="0"/>
          </a:p>
          <a:p>
            <a:r>
              <a:rPr lang="fr-FR" sz="1800" dirty="0">
                <a:effectLst/>
                <a:latin typeface="Wingdings" pitchFamily="2" charset="2"/>
              </a:rPr>
              <a:t>  </a:t>
            </a:r>
            <a:r>
              <a:rPr lang="fr-FR" sz="1800" dirty="0">
                <a:effectLst/>
                <a:latin typeface="ArialMT"/>
              </a:rPr>
              <a:t>Identification par login et mot de passe de messagerie </a:t>
            </a:r>
            <a:endParaRPr lang="fr-FR" dirty="0">
              <a:effectLst/>
            </a:endParaRPr>
          </a:p>
          <a:p>
            <a:r>
              <a:rPr lang="fr-FR" sz="1800" dirty="0">
                <a:effectLst/>
                <a:latin typeface="ArialMT"/>
              </a:rPr>
              <a:t>académique. </a:t>
            </a:r>
            <a:endParaRPr lang="fr-FR" dirty="0">
              <a:effectLst/>
            </a:endParaRPr>
          </a:p>
          <a:p>
            <a:r>
              <a:rPr lang="fr-FR" sz="1800" dirty="0">
                <a:effectLst/>
                <a:latin typeface="Wingdings" pitchFamily="2" charset="2"/>
              </a:rPr>
              <a:t>  </a:t>
            </a:r>
            <a:r>
              <a:rPr lang="fr-FR" sz="1800" dirty="0" err="1">
                <a:effectLst/>
                <a:latin typeface="ArialMT"/>
              </a:rPr>
              <a:t>Sélectionner</a:t>
            </a:r>
            <a:r>
              <a:rPr lang="fr-FR" sz="1800" dirty="0" err="1">
                <a:effectLst/>
                <a:latin typeface="Wingdings" pitchFamily="2" charset="2"/>
              </a:rPr>
              <a:t></a:t>
            </a:r>
            <a:r>
              <a:rPr lang="fr-FR" sz="1800" b="1" dirty="0" err="1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Gestion</a:t>
            </a:r>
            <a:r>
              <a:rPr lang="fr-FR" sz="1800" b="1" dirty="0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 des personnels</a:t>
            </a:r>
            <a:r>
              <a:rPr lang="fr-FR" sz="1800" b="1" dirty="0">
                <a:effectLst/>
                <a:latin typeface="Arial" panose="020B0604020202020204" pitchFamily="34" charset="0"/>
              </a:rPr>
              <a:t>, </a:t>
            </a:r>
            <a:r>
              <a:rPr lang="fr-FR" sz="1800" b="1" dirty="0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GAIA - </a:t>
            </a:r>
            <a:r>
              <a:rPr lang="fr-FR" sz="1800" b="1" dirty="0" err="1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accès</a:t>
            </a:r>
            <a:r>
              <a:rPr lang="fr-FR" sz="1800" b="1" dirty="0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 </a:t>
            </a:r>
            <a:endParaRPr lang="fr-FR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individuel </a:t>
            </a:r>
            <a:endParaRPr lang="fr-FR" dirty="0">
              <a:effectLst/>
            </a:endParaRPr>
          </a:p>
          <a:p>
            <a:r>
              <a:rPr lang="fr-FR" sz="1800" dirty="0">
                <a:effectLst/>
                <a:latin typeface="Wingdings" pitchFamily="2" charset="2"/>
              </a:rPr>
              <a:t>  </a:t>
            </a:r>
            <a:r>
              <a:rPr lang="fr-FR" sz="1800" dirty="0" err="1">
                <a:effectLst/>
                <a:latin typeface="ArialMT"/>
              </a:rPr>
              <a:t>Sélectionner</a:t>
            </a:r>
            <a:r>
              <a:rPr lang="fr-FR" sz="1800" dirty="0">
                <a:effectLst/>
                <a:latin typeface="ArialMT"/>
              </a:rPr>
              <a:t> l’</a:t>
            </a:r>
            <a:r>
              <a:rPr lang="fr-FR" sz="1800" dirty="0" err="1">
                <a:effectLst/>
                <a:latin typeface="ArialMT"/>
              </a:rPr>
              <a:t>entite</a:t>
            </a:r>
            <a:r>
              <a:rPr lang="fr-FR" sz="1800" dirty="0">
                <a:effectLst/>
                <a:latin typeface="ArialMT"/>
              </a:rPr>
              <a:t>́ : </a:t>
            </a:r>
            <a:r>
              <a:rPr lang="fr-FR" sz="1800" b="1" dirty="0" err="1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Académie</a:t>
            </a:r>
            <a:r>
              <a:rPr lang="fr-FR" sz="1800" b="1" dirty="0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 CRÉTEIL </a:t>
            </a:r>
            <a:endParaRPr lang="fr-FR" dirty="0">
              <a:effectLst/>
            </a:endParaRPr>
          </a:p>
          <a:p>
            <a:r>
              <a:rPr lang="fr-FR" sz="1800" dirty="0">
                <a:effectLst/>
                <a:latin typeface="Wingdings" pitchFamily="2" charset="2"/>
              </a:rPr>
              <a:t>  </a:t>
            </a:r>
            <a:r>
              <a:rPr lang="fr-FR" sz="1800" dirty="0" err="1">
                <a:effectLst/>
                <a:latin typeface="ArialMT"/>
              </a:rPr>
              <a:t>Sélectionner</a:t>
            </a:r>
            <a:r>
              <a:rPr lang="fr-FR" sz="1800" dirty="0">
                <a:effectLst/>
                <a:latin typeface="ArialMT"/>
              </a:rPr>
              <a:t> "</a:t>
            </a:r>
            <a:r>
              <a:rPr lang="fr-FR" sz="1800" b="1" dirty="0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Inscription individuelle</a:t>
            </a:r>
            <a:r>
              <a:rPr lang="fr-FR" sz="1800" dirty="0">
                <a:effectLst/>
                <a:latin typeface="ArialMT"/>
              </a:rPr>
              <a:t>" puis : </a:t>
            </a:r>
            <a:endParaRPr lang="fr-FR" dirty="0">
              <a:effectLst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fr-FR" sz="1800" b="1" dirty="0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Saisir l’identifiant du dispositif GAIA </a:t>
            </a:r>
            <a:r>
              <a:rPr lang="fr-FR" sz="1800" dirty="0">
                <a:effectLst/>
                <a:latin typeface="ArialMT"/>
              </a:rPr>
              <a:t>(code du </a:t>
            </a:r>
            <a:endParaRPr lang="fr-FR" dirty="0"/>
          </a:p>
          <a:p>
            <a:r>
              <a:rPr lang="fr-FR" sz="1800" dirty="0">
                <a:effectLst/>
                <a:latin typeface="ArialMT"/>
              </a:rPr>
              <a:t>type: 22A024XXXX) puis cocher le ou les module(s) souhaité(s), </a:t>
            </a:r>
            <a:endParaRPr lang="fr-FR" dirty="0"/>
          </a:p>
          <a:p>
            <a:r>
              <a:rPr lang="fr-FR" sz="1800" dirty="0">
                <a:effectLst/>
                <a:latin typeface="ArialMT"/>
              </a:rPr>
              <a:t>code à 5 chiffres. </a:t>
            </a:r>
            <a:endParaRPr lang="fr-FR" dirty="0"/>
          </a:p>
          <a:p>
            <a:r>
              <a:rPr lang="fr-FR" sz="1800" b="1" dirty="0">
                <a:effectLst/>
                <a:latin typeface="Arial" panose="020B0604020202020204" pitchFamily="34" charset="0"/>
              </a:rPr>
              <a:t>Ou </a:t>
            </a:r>
            <a:endParaRPr lang="fr-FR" dirty="0"/>
          </a:p>
          <a:p>
            <a:r>
              <a:rPr lang="fr-FR" sz="1800" dirty="0">
                <a:effectLst/>
                <a:latin typeface="Wingdings" pitchFamily="2" charset="2"/>
              </a:rPr>
              <a:t> </a:t>
            </a:r>
            <a:r>
              <a:rPr lang="fr-FR" sz="1800" b="1" dirty="0">
                <a:solidFill>
                  <a:srgbClr val="282677"/>
                </a:solidFill>
                <a:effectLst/>
                <a:latin typeface="Arial" panose="020B0604020202020204" pitchFamily="34" charset="0"/>
              </a:rPr>
              <a:t>Saisir un "mot du libellé du dispositif" </a:t>
            </a:r>
            <a:r>
              <a:rPr lang="fr-FR" sz="1800" dirty="0">
                <a:effectLst/>
                <a:latin typeface="ArialMT"/>
              </a:rPr>
              <a:t>(suffisamment </a:t>
            </a:r>
            <a:r>
              <a:rPr lang="fr-FR" sz="1800" dirty="0" err="1">
                <a:effectLst/>
                <a:latin typeface="ArialMT"/>
              </a:rPr>
              <a:t>précis</a:t>
            </a:r>
            <a:r>
              <a:rPr lang="fr-FR" sz="1800" dirty="0">
                <a:effectLst/>
                <a:latin typeface="ArialMT"/>
              </a:rPr>
              <a:t> pour </a:t>
            </a:r>
            <a:r>
              <a:rPr lang="fr-FR" sz="1800" dirty="0" err="1">
                <a:effectLst/>
                <a:latin typeface="ArialMT"/>
              </a:rPr>
              <a:t>sélectionner</a:t>
            </a:r>
            <a:r>
              <a:rPr lang="fr-FR" sz="1800" dirty="0">
                <a:effectLst/>
                <a:latin typeface="ArialMT"/>
              </a:rPr>
              <a:t> la formation </a:t>
            </a:r>
            <a:r>
              <a:rPr lang="fr-FR" sz="1800" dirty="0" err="1">
                <a:effectLst/>
                <a:latin typeface="ArialMT"/>
              </a:rPr>
              <a:t>souhaitée</a:t>
            </a:r>
            <a:r>
              <a:rPr lang="fr-FR" sz="1800" dirty="0">
                <a:effectLst/>
                <a:latin typeface="ArialMT"/>
              </a:rPr>
              <a:t>). </a:t>
            </a:r>
            <a:endParaRPr lang="fr-FR" dirty="0"/>
          </a:p>
          <a:p>
            <a:r>
              <a:rPr lang="fr-FR" sz="1800" dirty="0">
                <a:effectLst/>
                <a:latin typeface="Wingdings" pitchFamily="2" charset="2"/>
              </a:rPr>
              <a:t> </a:t>
            </a:r>
            <a:r>
              <a:rPr lang="fr-FR" sz="1800" b="1" dirty="0">
                <a:solidFill>
                  <a:srgbClr val="BF0000"/>
                </a:solidFill>
                <a:effectLst/>
                <a:latin typeface="Arial" panose="020B0604020202020204" pitchFamily="34" charset="0"/>
              </a:rPr>
              <a:t>Point de vigilance </a:t>
            </a:r>
            <a:r>
              <a:rPr lang="fr-FR" sz="1800" dirty="0">
                <a:effectLst/>
                <a:latin typeface="ArialMT"/>
              </a:rPr>
              <a:t>: pour candidater à un module, il faut cocher le dispositif et le module.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751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0ADAFF83-18E0-00D0-F46A-11F82A09D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1700213"/>
            <a:ext cx="9558338" cy="232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0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0E2355-7535-9391-1730-4CEBB02D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Savoirs didactiques et disciplinaires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E4AD82F-3D94-3937-D1BA-FF3A0C63E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296" y="3057525"/>
            <a:ext cx="8924978" cy="132556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D30EEB6-159C-EABA-D6BE-574BABCAC095}"/>
              </a:ext>
            </a:extLst>
          </p:cNvPr>
          <p:cNvSpPr txBox="1"/>
          <p:nvPr/>
        </p:nvSpPr>
        <p:spPr>
          <a:xfrm>
            <a:off x="2039728" y="5004816"/>
            <a:ext cx="72125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</a:t>
            </a:r>
            <a:r>
              <a:rPr lang="fr-FR" dirty="0" err="1"/>
              <a:t>www.ac-creteil.fr</a:t>
            </a:r>
            <a:r>
              <a:rPr lang="fr-FR" dirty="0"/>
              <a:t>/sites/</a:t>
            </a:r>
            <a:r>
              <a:rPr lang="fr-FR" dirty="0" err="1"/>
              <a:t>ac_creteil</a:t>
            </a:r>
            <a:r>
              <a:rPr lang="fr-FR" dirty="0"/>
              <a:t>/files/2022-08/brochure-parcours-eafc-2022-2023-vf-19621_0.pdf</a:t>
            </a:r>
          </a:p>
        </p:txBody>
      </p:sp>
    </p:spTree>
    <p:extLst>
      <p:ext uri="{BB962C8B-B14F-4D97-AF65-F5344CB8AC3E}">
        <p14:creationId xmlns:p14="http://schemas.microsoft.com/office/powerpoint/2010/main" val="265837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able&#10;&#10;Description générée automatiquement">
            <a:extLst>
              <a:ext uri="{FF2B5EF4-FFF2-40B4-BE49-F238E27FC236}">
                <a16:creationId xmlns:a16="http://schemas.microsoft.com/office/drawing/2014/main" id="{70DF3213-99AD-B141-F610-C560C8EC0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8" y="257175"/>
            <a:ext cx="11430000" cy="644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0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5FC9F74-3119-DD41-0F84-B6626744D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431800"/>
            <a:ext cx="1114425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72651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Custom 101">
      <a:dk1>
        <a:sysClr val="windowText" lastClr="000000"/>
      </a:dk1>
      <a:lt1>
        <a:sysClr val="window" lastClr="FFFFFF"/>
      </a:lt1>
      <a:dk2>
        <a:srgbClr val="463443"/>
      </a:dk2>
      <a:lt2>
        <a:srgbClr val="F3F0E9"/>
      </a:lt2>
      <a:accent1>
        <a:srgbClr val="D45E5E"/>
      </a:accent1>
      <a:accent2>
        <a:srgbClr val="D49D8C"/>
      </a:accent2>
      <a:accent3>
        <a:srgbClr val="BF873A"/>
      </a:accent3>
      <a:accent4>
        <a:srgbClr val="C05050"/>
      </a:accent4>
      <a:accent5>
        <a:srgbClr val="A89F68"/>
      </a:accent5>
      <a:accent6>
        <a:srgbClr val="8F6B8A"/>
      </a:accent6>
      <a:hlink>
        <a:srgbClr val="D75681"/>
      </a:hlink>
      <a:folHlink>
        <a:srgbClr val="6C9D92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219</Words>
  <Application>Microsoft Macintosh PowerPoint</Application>
  <PresentationFormat>Grand écran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ArialMT</vt:lpstr>
      <vt:lpstr>Avenir Next LT Pro</vt:lpstr>
      <vt:lpstr>Avenir Next LT Pro Light</vt:lpstr>
      <vt:lpstr>Georgia Pro Semibold</vt:lpstr>
      <vt:lpstr>Wingdings</vt:lpstr>
      <vt:lpstr>RocaVTI</vt:lpstr>
      <vt:lpstr>Ecole académique de la formation continue</vt:lpstr>
      <vt:lpstr>Comment candidater à un parcours de formation?</vt:lpstr>
      <vt:lpstr>Présentation PowerPoint</vt:lpstr>
      <vt:lpstr>        Savoirs didactiques et disciplinaires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Ecole académique de la formation continue</dc:title>
  <dc:creator>Alia Chouaikhia</dc:creator>
  <cp:lastModifiedBy>Alia Chouaikhia</cp:lastModifiedBy>
  <cp:revision>1</cp:revision>
  <dcterms:created xsi:type="dcterms:W3CDTF">2022-09-01T16:56:13Z</dcterms:created>
  <dcterms:modified xsi:type="dcterms:W3CDTF">2022-09-01T17:12:42Z</dcterms:modified>
</cp:coreProperties>
</file>